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4A2F835-08FA-4F0F-952C-22E85DEEC390}">
  <a:tblStyle styleId="{44A2F835-08FA-4F0F-952C-22E85DEEC39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D2DA5AC-E490-4874-BE82-A2D0B17D6ED8}"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af15929ea_0_2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af15929ea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af15929e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af15929e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af15929ea_0_2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af15929ea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af15929ea_0_4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af15929ea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af15929ea_0_4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af15929ea_0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9cc06fb67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9cc06fb6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www.youtube.com/watch?v=qdK5uK7B0Lo" TargetMode="External"/><Relationship Id="rId4" Type="http://schemas.openxmlformats.org/officeDocument/2006/relationships/image" Target="../media/image9.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hyperlink" Target="https://youtu.be/qdK5uK7B0Lo?feature=shared" TargetMode="External"/><Relationship Id="rId6"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5" name="Google Shape;145;p37"/>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146" name="Google Shape;146;p37"/>
          <p:cNvGraphicFramePr/>
          <p:nvPr/>
        </p:nvGraphicFramePr>
        <p:xfrm>
          <a:off x="728250" y="1998725"/>
          <a:ext cx="3000000" cy="3000000"/>
        </p:xfrm>
        <a:graphic>
          <a:graphicData uri="http://schemas.openxmlformats.org/drawingml/2006/table">
            <a:tbl>
              <a:tblPr>
                <a:noFill/>
                <a:tableStyleId>{44A2F835-08FA-4F0F-952C-22E85DEEC390}</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149" name="Google Shape;149;p37"/>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0" name="Google Shape;1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1" name="Google Shape;161;p38"/>
          <p:cNvGraphicFramePr/>
          <p:nvPr/>
        </p:nvGraphicFramePr>
        <p:xfrm>
          <a:off x="315750" y="1821825"/>
          <a:ext cx="3000000" cy="3000000"/>
        </p:xfrm>
        <a:graphic>
          <a:graphicData uri="http://schemas.openxmlformats.org/drawingml/2006/table">
            <a:tbl>
              <a:tblPr>
                <a:noFill/>
                <a:tableStyleId>{44A2F835-08FA-4F0F-952C-22E85DEEC390}</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This is the idea that took over the world. First there was one democracy—then 10, then 20. There were some setbacks, but people really seemed to want democracy. And eventually, most of them got one. But 15 years ago, democracy stopped spreading, and it might not pick back up again. Even some places that seemed safely democratic turned out not to be. And people are even getting worried about established democracies like the U.S. So is there something wrong with democracy? I’m Max Fisher. I’m Amanda Taub. We’re journalists at The New York Times. And this is the Interpreter. We can measure democracy kind of like a health score. Over here, there are full democracies like the United States. And over there are dictatorships like North Korea. So the further left a country is, the less democratic it is and the further right a country, the more democratic it is. Now let’s see what happens when we add how rich the countries are. The higher on the graph, the richer the country and the lower on the graph, the poorer the country. Generally, countries have moved up and right. As they got richer, they became more democratic. You’ve got your Englands, your Latvias, your Indonesias. You see a pattern? Countries getting richer. Countries getting more democratic. But look at countries like China and Saudi Arabia. They got richer, but never got more democratic. Look at Russia and Venezuela. They got democratic, but then backslide, which wasn’t supposed to happen. So what’s going on? China looked exactly like places we thought would become democracies next. They built up the rule of law, civil society and some institutions. Normally, those are the building blocks that eventually add up to democracy. But they were really designed to make citizens just happy enough to protect the authoritarian system from the will of the people. And whenever the government feels like it could lose control, it uses the other side of its strategy: violent oppression and coercion. We’re seeing this in more places where dictators are learning how to stop democracy from forming. And at the same time, some elected leaders are developing their own playbook for pulling democratic systems down from within. A handful of seemingly established democracies are sliding back towards dictatorship. These countries didn’t have coups or invasions. In each case, voters elected strongman leaders who dismantled their democracies from within. Venezuela had been democratic for 40 years, then Hugo Chavez rose on a message that only he spoke for the people. People cheered as he accrued power for himself, jailed his opponents and tore down the democratic institutions that constrained him. And when the dust settled, Chavez was unchecked. Society descended into chaos that is getting worse every day. Other elected leaders are using similar tactics, but always bit by bit—in ways that aren’t obvious and might even be popular at the time. One of the most powerful forces that can turn people against democracy is polarization. When people feel scared enough of their political opponents, it feels more important to protect their side than it does to protect democracy. Leaders can exploit that fear. So if you’re Russian and you support Putin, you might blame society’s problems on gay people or nefarious Western plots. If you’re Turkish and support Erdogan, you fear the secular elites will impose military rule. And we’re seeing that kind of polarization and fear start to take hold in established democracies. "You are a racist, no good American." "I was just called a racist." Could it happen in the United States? It still feels impossible. And it might be. So far, the system is resilient. But the warning signs are here. Polarization. Populism. Distrust of institutions. A desire for strongman leaders to smash the system. These things don’t necessarily mean that democracy is doomed. But they show that in times of social stress, even a free people can dismantle their own democracy without realizing they’re doing it. Democracy is still a pretty new system of government. That century-long trend might not have been a trend at all. Just a few one-time moments that we mistook for inevitability. We want to believe it will last forever, but we can’t be sure.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9656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63" name="Google Shape;163;p38" title="Context@2x transparent.png"/>
          <p:cNvPicPr preferRelativeResize="0"/>
          <p:nvPr/>
        </p:nvPicPr>
        <p:blipFill rotWithShape="1">
          <a:blip r:embed="rId6">
            <a:alphaModFix/>
          </a:blip>
          <a:srcRect b="0" l="0" r="0" t="0"/>
          <a:stretch/>
        </p:blipFill>
        <p:spPr>
          <a:xfrm>
            <a:off x="670051" y="10004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a:t>
            </a:r>
            <a:endParaRPr sz="1800">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2" name="Google Shape;172;p39"/>
          <p:cNvGraphicFramePr/>
          <p:nvPr/>
        </p:nvGraphicFramePr>
        <p:xfrm>
          <a:off x="359791" y="1442266"/>
          <a:ext cx="3000000" cy="3000000"/>
        </p:xfrm>
        <a:graphic>
          <a:graphicData uri="http://schemas.openxmlformats.org/drawingml/2006/table">
            <a:tbl>
              <a:tblPr>
                <a:noFill/>
                <a:tableStyleId>{3D2DA5AC-E490-4874-BE82-A2D0B17D6ED8}</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73" name="Google Shape;173;p39"/>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74" name="Google Shape;174;p39"/>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0" name="Google Shape;180;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1" name="Google Shape;181;p40"/>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82" name="Google Shape;182;p40"/>
          <p:cNvSpPr/>
          <p:nvPr/>
        </p:nvSpPr>
        <p:spPr>
          <a:xfrm>
            <a:off x="561175" y="1563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40"/>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184" name="Google Shape;184;p40"/>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185" name="Google Shape;185;p40"/>
          <p:cNvGraphicFramePr/>
          <p:nvPr/>
        </p:nvGraphicFramePr>
        <p:xfrm>
          <a:off x="564550" y="2477500"/>
          <a:ext cx="3000000" cy="3000000"/>
        </p:xfrm>
        <a:graphic>
          <a:graphicData uri="http://schemas.openxmlformats.org/drawingml/2006/table">
            <a:tbl>
              <a:tblPr>
                <a:noFill/>
                <a:tableStyleId>{44A2F835-08FA-4F0F-952C-22E85DEEC390}</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a:t>
                      </a:r>
                      <a:endParaRPr b="1">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bl>
          </a:graphicData>
        </a:graphic>
      </p:graphicFrame>
      <p:pic>
        <p:nvPicPr>
          <p:cNvPr id="186" name="Google Shape;186;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7" name="Google Shape;18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94" name="Google Shape;194;p41"/>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Hungary</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5" name="Google Shape;195;p4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6" name="Google Shape;196;p41"/>
          <p:cNvGraphicFramePr/>
          <p:nvPr/>
        </p:nvGraphicFramePr>
        <p:xfrm>
          <a:off x="358741" y="1171435"/>
          <a:ext cx="3000000" cy="3000000"/>
        </p:xfrm>
        <a:graphic>
          <a:graphicData uri="http://schemas.openxmlformats.org/drawingml/2006/table">
            <a:tbl>
              <a:tblPr>
                <a:noFill/>
                <a:tableStyleId>{3D2DA5AC-E490-4874-BE82-A2D0B17D6ED8}</a:tableStyleId>
              </a:tblPr>
              <a:tblGrid>
                <a:gridCol w="2342900"/>
                <a:gridCol w="1718125"/>
                <a:gridCol w="300390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Patrick Kingsley, "Viktor Orban Sees Enemies Everywhere. That’s Why He Keeps Winning,”</a:t>
                      </a:r>
                      <a:br>
                        <a:rPr lang="en" sz="1200">
                          <a:solidFill>
                            <a:schemeClr val="dk1"/>
                          </a:solidFill>
                          <a:latin typeface="Halant"/>
                          <a:ea typeface="Halant"/>
                          <a:cs typeface="Halant"/>
                          <a:sym typeface="Halant"/>
                        </a:rPr>
                      </a:br>
                      <a:r>
                        <a:rPr i="1" lang="en" sz="1200">
                          <a:solidFill>
                            <a:schemeClr val="dk1"/>
                          </a:solidFill>
                          <a:latin typeface="Halant"/>
                          <a:ea typeface="Halant"/>
                          <a:cs typeface="Halant"/>
                          <a:sym typeface="Halant"/>
                        </a:rPr>
                        <a:t> The New York Times</a:t>
                      </a:r>
                      <a:r>
                        <a:rPr lang="en" sz="1200">
                          <a:solidFill>
                            <a:schemeClr val="dk1"/>
                          </a:solidFill>
                          <a:latin typeface="Halant"/>
                          <a:ea typeface="Halant"/>
                          <a:cs typeface="Halant"/>
                          <a:sym typeface="Halant"/>
                        </a:rPr>
                        <a:t>, March 27, 2018.</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Patrick Kingsley is the Jerusalem Bureau Chief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Billboards. TV campaigns. Radio programs. The anti-immigrant government of Prime Minister Viktor Orban uses different levers to influence public opinion, particularly on the subject of the European refugee crisis. Even school textbooks. On Page 155 of the latest eighth-grade history textbook, students are told that Mr. Orban thinks refugees are a threat to Hungary — and then encouraged to believe he is right. “It can be problematic,” the book concludes, “for different cultures to coexist.”.....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For the past eight years, Mr. Orban has waged a systemic assault on the hardware of Hungary’s democracy — rewriting the national Constitution, reshaping the judiciary and tweaking the electoral system to favor his Fidesz party. Less conspicuously, Mr. Orban is also trying to recode the software of Hungary’s democracy — its cultural sphere, civil society and education system, especially its central bank, the body most crucial to arresting the economic fall. His party’s appointees or supporters dominate many artistic institutions and universities. A growing number of plays and exhibitions have had nationalist or anti-Western undertones. Religious groups and nongovernment organizations critical of Fidesz have seen funding dry up. He has especially vilified pro-democracy organizations funded by the Hungarian-American philanthropist George Soros. National opinion surveys are used to steer public opinion as much as collect it, while history is also up for grabs. The government has jousted with educators over textbooks while promoting a narrative of Hungarian victimhood and ethnocentrism. “The government’s goal,” said Laszlo Miklosi, president of the Association of Hungarian History Teachers, “is to create a version of history preferable to Orban.”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With Hungary holding a general election on April 8, Mr. Orban is expected to win easily, enhancing his status as a leading figure in the global far right. For many pro-democracy Westerners, Mr. Orban’s efforts to build an “illiberal democracy” inside the European Union is chilling. Among many far-right populists on both sides of the Atlantic, he is revered.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This month, tens of thousands of people marched in Budapest to cheer a speech by the prime minister in a political rally to help Fidesz win re-election. While channeling money toward its supporters, the government has simultaneously squeezed alternative sources of funding for NGOs that oppose its ideas. With few funding opportunities now available inside Hungary, human rights groups have become increasingly reliant on foreign money — in particular from the Norwegian government and the Open Society Foundation, a charity run by Mr. Soros.  In response, the authorities raided some of the organizations that distributed Norwegian money, and accused several of the recipients — including the Hungarian Civil Liberties Union and the Hungarian Helsinki Committee, two of the country’s most prestigious watchdogs — of acting on behalf of foreign powers.The Orban government later forced rights groups receiving more than 24,000 euros (roughly $30,000) from foreign sources to register with the authorities, and led a smear campaign against Mr. Soros and the groups he finances.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6" name="Google Shape;206;p42"/>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07" name="Google Shape;207;p42"/>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08" name="Google Shape;208;p42"/>
          <p:cNvGraphicFramePr/>
          <p:nvPr/>
        </p:nvGraphicFramePr>
        <p:xfrm>
          <a:off x="503824" y="3910029"/>
          <a:ext cx="3000000" cy="3000000"/>
        </p:xfrm>
        <a:graphic>
          <a:graphicData uri="http://schemas.openxmlformats.org/drawingml/2006/table">
            <a:tbl>
              <a:tblPr>
                <a:noFill/>
                <a:tableStyleId>{44A2F835-08FA-4F0F-952C-22E85DEEC390}</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9" name="Google Shape;209;p42"/>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0" name="Google Shape;210;p42"/>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11" name="Google Shape;211;p42"/>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12" name="Google Shape;212;p42"/>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13" name="Google Shape;213;p42"/>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14" name="Google Shape;214;p42"/>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15" name="Google Shape;215;p42"/>
          <p:cNvGraphicFramePr/>
          <p:nvPr/>
        </p:nvGraphicFramePr>
        <p:xfrm>
          <a:off x="503850" y="6158225"/>
          <a:ext cx="3000000" cy="3000000"/>
        </p:xfrm>
        <a:graphic>
          <a:graphicData uri="http://schemas.openxmlformats.org/drawingml/2006/table">
            <a:tbl>
              <a:tblPr>
                <a:noFill/>
                <a:tableStyleId>{44A2F835-08FA-4F0F-952C-22E85DEEC390}</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16" name="Google Shape;216;p42"/>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